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86" r:id="rId6"/>
    <p:sldId id="285" r:id="rId7"/>
    <p:sldId id="284" r:id="rId8"/>
    <p:sldId id="282" r:id="rId9"/>
    <p:sldId id="283" r:id="rId10"/>
    <p:sldId id="261" r:id="rId11"/>
    <p:sldId id="262" r:id="rId12"/>
    <p:sldId id="263" r:id="rId13"/>
    <p:sldId id="287" r:id="rId14"/>
    <p:sldId id="264" r:id="rId15"/>
    <p:sldId id="267" r:id="rId16"/>
    <p:sldId id="265" r:id="rId17"/>
    <p:sldId id="266" r:id="rId18"/>
    <p:sldId id="268" r:id="rId19"/>
    <p:sldId id="269" r:id="rId20"/>
    <p:sldId id="270" r:id="rId21"/>
    <p:sldId id="271" r:id="rId22"/>
    <p:sldId id="272" r:id="rId23"/>
    <p:sldId id="274" r:id="rId24"/>
    <p:sldId id="276" r:id="rId25"/>
    <p:sldId id="277" r:id="rId26"/>
    <p:sldId id="279" r:id="rId27"/>
    <p:sldId id="288" r:id="rId28"/>
    <p:sldId id="280" r:id="rId29"/>
    <p:sldId id="278" r:id="rId30"/>
    <p:sldId id="281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94663"/>
  </p:normalViewPr>
  <p:slideViewPr>
    <p:cSldViewPr snapToGrid="0">
      <p:cViewPr varScale="1">
        <p:scale>
          <a:sx n="174" d="100"/>
          <a:sy n="174" d="100"/>
        </p:scale>
        <p:origin x="-1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54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96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5801" y="937676"/>
            <a:ext cx="1437152" cy="143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5" name="Google Shape;55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u-sheng.github.io/STAM/README-cn" TargetMode="External"/><Relationship Id="rId2" Type="http://schemas.openxmlformats.org/officeDocument/2006/relationships/hyperlink" Target="https://wu-sheng.github.io/STA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hyperlink" Target="https://thenewstack.io/apache-skywalking-use-profiling-to-fix-the-blind-spot-of-distributed-tracing/" TargetMode="External"/><Relationship Id="rId4" Type="http://schemas.openxmlformats.org/officeDocument/2006/relationships/hyperlink" Target="https://www.infoq.cn/article/CWUOl1JA0EyXw0CxQ4Zm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kyAPM/SkyAPM-nodejs" TargetMode="External"/><Relationship Id="rId3" Type="http://schemas.openxmlformats.org/officeDocument/2006/relationships/hyperlink" Target="https://github.com/apache/skywalking" TargetMode="External"/><Relationship Id="rId7" Type="http://schemas.openxmlformats.org/officeDocument/2006/relationships/hyperlink" Target="https://github.com/SkyAPM/SkyAPM-dotnet" TargetMode="External"/><Relationship Id="rId2" Type="http://schemas.openxmlformats.org/officeDocument/2006/relationships/hyperlink" Target="http://skywalking.apache.org/blog/2019-01-01-Understand-Trac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kyAPM/SkyAPM-php-sdk" TargetMode="External"/><Relationship Id="rId5" Type="http://schemas.openxmlformats.org/officeDocument/2006/relationships/hyperlink" Target="https://github.com/apache/skywalking-python" TargetMode="External"/><Relationship Id="rId10" Type="http://schemas.openxmlformats.org/officeDocument/2006/relationships/hyperlink" Target="https://github.com/SkyAPM/go2sky" TargetMode="External"/><Relationship Id="rId4" Type="http://schemas.openxmlformats.org/officeDocument/2006/relationships/hyperlink" Target="https://github.com/apache/skywalking-nginx-lua" TargetMode="External"/><Relationship Id="rId9" Type="http://schemas.openxmlformats.org/officeDocument/2006/relationships/hyperlink" Target="https://github.com/apache/skywalking-nodej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google/pubs/pub36356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598088" y="1896849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dirty="0"/>
              <a:t>后分布式追踪时代的</a:t>
            </a:r>
            <a:br>
              <a:rPr lang="en-US" altLang="zh-CN" dirty="0"/>
            </a:br>
            <a:r>
              <a:rPr lang="zh-CN" altLang="en-US" dirty="0"/>
              <a:t>性能问题定位 </a:t>
            </a:r>
            <a:br>
              <a:rPr lang="en-US" altLang="zh-CN" dirty="0"/>
            </a:br>
            <a:r>
              <a:rPr lang="en-US" altLang="zh-CN" dirty="0"/>
              <a:t>-- </a:t>
            </a:r>
            <a:r>
              <a:rPr lang="zh-CN" altLang="en-US" dirty="0"/>
              <a:t>方法级性能剖析</a:t>
            </a:r>
            <a:endParaRPr sz="3600"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98088" y="3586254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HK" dirty="0"/>
              <a:t>Sheng Wu 吴晟, Founding Engineer, Tetrate.io</a:t>
            </a: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/>
              <a:t>Apache SkyWalking Founder &amp; V.P.</a:t>
            </a:r>
            <a:r>
              <a:rPr lang="zh-CN" altLang="en-US" sz="1700" dirty="0"/>
              <a:t> </a:t>
            </a:r>
            <a:r>
              <a:rPr lang="en-US" altLang="zh-CN" sz="1700" dirty="0"/>
              <a:t>Apache Member</a:t>
            </a:r>
            <a:endParaRPr sz="17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B02CB0-21A2-FA4E-93FD-A9738060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88" y="3802704"/>
            <a:ext cx="21844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98826CE-F077-CE49-8551-58CF6D6C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12" y="3104215"/>
            <a:ext cx="3033538" cy="1495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D382B8-A9F6-5E48-BEE5-E8918CBC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48" y="217117"/>
            <a:ext cx="5680546" cy="2104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98A15A-8E30-7A4E-825C-EA683771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47" y="2571749"/>
            <a:ext cx="5569081" cy="235463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609470F-BE07-384F-9130-079EACE2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312" y="1027494"/>
            <a:ext cx="2825987" cy="483298"/>
          </a:xfrm>
        </p:spPr>
        <p:txBody>
          <a:bodyPr/>
          <a:lstStyle/>
          <a:p>
            <a:r>
              <a:rPr kumimoji="1" lang="zh-CN" altLang="en-US" dirty="0"/>
              <a:t>分布式调用栈</a:t>
            </a:r>
          </a:p>
        </p:txBody>
      </p:sp>
    </p:spTree>
    <p:extLst>
      <p:ext uri="{BB962C8B-B14F-4D97-AF65-F5344CB8AC3E}">
        <p14:creationId xmlns:p14="http://schemas.microsoft.com/office/powerpoint/2010/main" val="373369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ECB53-0309-A74C-92AB-C6334523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分布式追踪的两面性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824195-1F61-3E42-B31F-04F495DFB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有效的移除分布式造成的信息缺失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故障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路由以及熔断情况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分布式访问参数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重新加强日志的能力，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log</a:t>
            </a:r>
            <a:r>
              <a:rPr kumimoji="1" lang="zh-CN" altLang="en-US" dirty="0"/>
              <a:t>可以集成使用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CBE30D-FFA0-094A-A9F5-A3D09569EE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dirty="0"/>
              <a:t>Trace</a:t>
            </a:r>
            <a:r>
              <a:rPr kumimoji="1" lang="zh-CN" altLang="en-US" dirty="0"/>
              <a:t>流量可能高达数百</a:t>
            </a:r>
            <a:r>
              <a:rPr kumimoji="1" lang="en-US" altLang="zh-CN" dirty="0"/>
              <a:t>T</a:t>
            </a:r>
            <a:r>
              <a:rPr kumimoji="1" lang="zh-CN" altLang="en-US" dirty="0"/>
              <a:t>每天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追踪探针的额外负载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后端分析能力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后端存储能力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数据时间有效性（</a:t>
            </a:r>
            <a:r>
              <a:rPr kumimoji="1" lang="en-US" altLang="zh-CN" dirty="0"/>
              <a:t>TTL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Trace</a:t>
            </a:r>
            <a:r>
              <a:rPr kumimoji="1" lang="zh-CN" altLang="en-US" dirty="0"/>
              <a:t>只是一个有上下文的日志么？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还能得到什么？</a:t>
            </a:r>
          </a:p>
        </p:txBody>
      </p:sp>
    </p:spTree>
    <p:extLst>
      <p:ext uri="{BB962C8B-B14F-4D97-AF65-F5344CB8AC3E}">
        <p14:creationId xmlns:p14="http://schemas.microsoft.com/office/powerpoint/2010/main" val="2080222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61540-06B5-F04C-BFEA-1EBAF68E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分布式追踪消耗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Span Overload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205820-61E9-AA44-AB1E-F864896FF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zh-CN" altLang="en-US" dirty="0"/>
              <a:t>对于</a:t>
            </a:r>
            <a:r>
              <a:rPr kumimoji="1" lang="en-US" altLang="zh-CN" dirty="0"/>
              <a:t>100ms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1000+QPS</a:t>
            </a:r>
            <a:r>
              <a:rPr kumimoji="1" lang="zh-CN" altLang="en-US" dirty="0"/>
              <a:t> 级别的应用访问，大概造成</a:t>
            </a:r>
            <a:r>
              <a:rPr kumimoji="1" lang="en-US" altLang="zh-CN" dirty="0"/>
              <a:t>10%</a:t>
            </a:r>
            <a:r>
              <a:rPr kumimoji="1" lang="zh-CN" altLang="en-US" dirty="0"/>
              <a:t>的性能损耗（</a:t>
            </a:r>
            <a:r>
              <a:rPr kumimoji="1" lang="en-US" altLang="zh-CN" dirty="0"/>
              <a:t>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方法级追踪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分布式追踪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日志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分布式追踪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en-US" altLang="zh-CN" dirty="0"/>
              <a:t>100%</a:t>
            </a:r>
            <a:r>
              <a:rPr kumimoji="1" lang="zh-CN" altLang="en-US" dirty="0"/>
              <a:t>采样 （探针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后端）</a:t>
            </a:r>
            <a:endParaRPr kumimoji="1" lang="en-US" altLang="zh-CN" dirty="0"/>
          </a:p>
          <a:p>
            <a:pPr>
              <a:lnSpc>
                <a:spcPct val="200000"/>
              </a:lnSpc>
            </a:pPr>
            <a:r>
              <a:rPr kumimoji="1" lang="zh-CN" altLang="en-US" dirty="0"/>
              <a:t>直接上报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MQ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Collector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27835-1068-1B40-8E27-0FA8FEC5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706" y="1082955"/>
            <a:ext cx="3749749" cy="1770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C22C15-6A4A-A643-BC8E-D3EAC12F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05" y="2919099"/>
            <a:ext cx="3749749" cy="202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5E4703-D689-3C44-A680-9BAD2D50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Paper, STAM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/>
              <a:t>Enhancing Topology Auto Detection For A Highly Distributed and Large-Scale Application System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7AEB0-A55B-1244-8AB4-97A91F484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06009"/>
            <a:ext cx="3999900" cy="2562966"/>
          </a:xfrm>
        </p:spPr>
        <p:txBody>
          <a:bodyPr/>
          <a:lstStyle/>
          <a:p>
            <a:r>
              <a:rPr kumimoji="1" lang="en-US" altLang="zh-CN" dirty="0"/>
              <a:t>SkyWalking</a:t>
            </a:r>
            <a:r>
              <a:rPr kumimoji="1" lang="zh-CN" altLang="en-US" dirty="0"/>
              <a:t>特有的拓扑分析方法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Peer</a:t>
            </a:r>
            <a:r>
              <a:rPr kumimoji="1" lang="zh-CN" altLang="en-US" dirty="0"/>
              <a:t>别名机制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BEBE95-2F44-524A-84C0-D06F41D09DA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2006009"/>
            <a:ext cx="3999900" cy="2562966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https://wu-sheng.github.io/STAM/</a:t>
            </a:r>
            <a:endParaRPr lang="en" altLang="zh-CN" dirty="0"/>
          </a:p>
          <a:p>
            <a:r>
              <a:rPr lang="zh-CN" altLang="en" dirty="0">
                <a:hlinkClick r:id="rId3"/>
              </a:rPr>
              <a:t>中文</a:t>
            </a:r>
            <a:r>
              <a:rPr lang="zh-CN" altLang="en-US" dirty="0">
                <a:hlinkClick r:id="rId3"/>
              </a:rPr>
              <a:t>翻译 </a:t>
            </a:r>
            <a:r>
              <a:rPr lang="en" altLang="zh-CN" dirty="0">
                <a:hlinkClick r:id="rId3"/>
              </a:rPr>
              <a:t>https://wu-sheng.github.io/STAM/README-cn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0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F2F5822-8419-CD44-887F-491608F61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如何才能正确的定位问题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103CAD06-7436-724A-9CCD-EC18ACD9CB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9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96D11-45AD-F448-A031-00EEBEF4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4297"/>
            <a:ext cx="8520600" cy="607800"/>
          </a:xfrm>
        </p:spPr>
        <p:txBody>
          <a:bodyPr/>
          <a:lstStyle/>
          <a:p>
            <a:r>
              <a:rPr kumimoji="1" lang="zh-CN" altLang="en-US" dirty="0"/>
              <a:t>分布式追踪提供了数据</a:t>
            </a: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APM</a:t>
            </a:r>
            <a:r>
              <a:rPr kumimoji="1" lang="zh-CN" altLang="en-US" dirty="0"/>
              <a:t>工具提供</a:t>
            </a:r>
            <a:br>
              <a:rPr kumimoji="1" lang="en-US" altLang="zh-CN" dirty="0"/>
            </a:br>
            <a:r>
              <a:rPr kumimoji="1" lang="zh-CN" altLang="en-US" dirty="0"/>
              <a:t>聚合和</a:t>
            </a:r>
            <a:br>
              <a:rPr kumimoji="1" lang="en-US" altLang="zh-CN" dirty="0"/>
            </a:br>
            <a:r>
              <a:rPr kumimoji="1" lang="zh-CN" altLang="en-US" dirty="0"/>
              <a:t>数据可视化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ABBCF-BA1E-A543-B279-84460AE7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21" y="410000"/>
            <a:ext cx="3279369" cy="40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3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04242-AD09-EC42-B4D4-2225BECF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7309"/>
            <a:ext cx="8520600" cy="607800"/>
          </a:xfrm>
        </p:spPr>
        <p:txBody>
          <a:bodyPr/>
          <a:lstStyle/>
          <a:p>
            <a:r>
              <a:rPr kumimoji="1" lang="zh-CN" altLang="en-US" dirty="0"/>
              <a:t>拓扑图的价值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A3512-70FA-414D-B884-8A6E4AB0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451" y="3721397"/>
            <a:ext cx="3033823" cy="850604"/>
          </a:xfrm>
        </p:spPr>
        <p:txBody>
          <a:bodyPr numCol="1"/>
          <a:lstStyle/>
          <a:p>
            <a:r>
              <a:rPr kumimoji="1" lang="zh-CN" altLang="en-US" dirty="0"/>
              <a:t>理解系统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理论架构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实际架构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领导需要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提供下钻点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F22D9-E5CE-8449-83E3-BB117903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1" y="942865"/>
            <a:ext cx="7960240" cy="2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45D49-BC2C-9A44-948D-E44ACE6A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监控的起点，</a:t>
            </a:r>
            <a:r>
              <a:rPr kumimoji="1" lang="en-US" altLang="zh-CN" dirty="0"/>
              <a:t>metrics</a:t>
            </a:r>
            <a:r>
              <a:rPr kumimoji="1" lang="zh-CN" altLang="en-US" dirty="0"/>
              <a:t>和告警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B6119-C815-194A-B121-7B1A2EFA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9"/>
            <a:ext cx="6762307" cy="2282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4B567D-38EE-AE49-AB59-AE83C619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5" y="1083211"/>
            <a:ext cx="7910623" cy="17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8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28299-D1E7-4540-9687-F2EC7641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下钻检查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Endpoint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D9AC60-9D06-7A4A-9C41-4F7C633C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1" y="1364234"/>
            <a:ext cx="8839200" cy="651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FC0184-6BE4-9F42-AD8D-DF623DB0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" y="2241659"/>
            <a:ext cx="8780378" cy="26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C28299-D1E7-4540-9687-F2EC7641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下钻检查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分布式依赖维度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615E9-CB00-0842-AAC8-C065BD09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7" y="1170240"/>
            <a:ext cx="6340938" cy="36542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0BC7C-C73E-4841-9B92-CB228BFB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775" y="1170240"/>
            <a:ext cx="1569685" cy="36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D567259-9B6C-8E4C-85D0-AD9569FF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（微）服务化、云原生化、容器化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A9826B-8D26-D247-A7F0-B2948275C349}"/>
              </a:ext>
            </a:extLst>
          </p:cNvPr>
          <p:cNvSpPr txBox="1"/>
          <p:nvPr/>
        </p:nvSpPr>
        <p:spPr>
          <a:xfrm>
            <a:off x="633046" y="1083211"/>
            <a:ext cx="8264769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扩容和管理需求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分布式程序加剧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依赖复杂</a:t>
            </a:r>
            <a:endParaRPr lang="en-US" altLang="zh-CN"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问题诊断困难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800" dirty="0">
                <a:latin typeface="Calibri"/>
                <a:ea typeface="Calibri"/>
                <a:cs typeface="Calibri"/>
                <a:sym typeface="Calibri"/>
              </a:rPr>
              <a:t>传统手段失效，特别是传统日志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17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629A1-5AA8-5F4C-8AE3-8E05A9CBB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下钻检查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实例级别依赖故障（限流、网络）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4103B-A9EC-6A4A-9509-7EFADC2F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800"/>
            <a:ext cx="6233565" cy="37730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9AB709-8BE7-C64C-ACFB-5CF51439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72" y="1046493"/>
            <a:ext cx="1834842" cy="37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3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95AB1-DA92-074E-A320-F2C96D6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业务服务上下游依赖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C7333B-41D2-034C-A70C-C72341AA0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04552"/>
            <a:ext cx="8633637" cy="33382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847EB9-AAC1-E447-8D8A-08F5B74C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807" y="199167"/>
            <a:ext cx="1156685" cy="10554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C07634-C7F8-B245-93A3-139C20BE0E3B}"/>
              </a:ext>
            </a:extLst>
          </p:cNvPr>
          <p:cNvSpPr/>
          <p:nvPr/>
        </p:nvSpPr>
        <p:spPr>
          <a:xfrm>
            <a:off x="7421526" y="737191"/>
            <a:ext cx="283534" cy="28060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直角上箭头 9">
            <a:extLst>
              <a:ext uri="{FF2B5EF4-FFF2-40B4-BE49-F238E27FC236}">
                <a16:creationId xmlns:a16="http://schemas.microsoft.com/office/drawing/2014/main" id="{B56CBAFA-9076-9745-BABA-05F4C5CFCB3C}"/>
              </a:ext>
            </a:extLst>
          </p:cNvPr>
          <p:cNvSpPr/>
          <p:nvPr/>
        </p:nvSpPr>
        <p:spPr>
          <a:xfrm rot="10800000">
            <a:off x="6852094" y="862873"/>
            <a:ext cx="425196" cy="731520"/>
          </a:xfrm>
          <a:prstGeom prst="bentUpArrow">
            <a:avLst>
              <a:gd name="adj1" fmla="val 7558"/>
              <a:gd name="adj2" fmla="val 9981"/>
              <a:gd name="adj3" fmla="val 2306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14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55F3-831D-2B41-8E3E-DA9D529B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明细级别探查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Error Span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D2C80-3834-2A46-8EF7-D7037828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85" y="1122480"/>
            <a:ext cx="7743748" cy="34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55F3-831D-2B41-8E3E-DA9D529B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明细级别探查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 Span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65C81-A56F-6B42-8582-74FD83B0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" y="1185507"/>
            <a:ext cx="8009861" cy="37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9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55F3-831D-2B41-8E3E-DA9D529B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明细级别探查 </a:t>
            </a:r>
            <a:r>
              <a:rPr kumimoji="1" lang="en-US" altLang="zh-CN" dirty="0"/>
              <a:t>– Access Overload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700A71-0281-FE47-9315-91ACF6F06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7" y="966015"/>
            <a:ext cx="7302687" cy="41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1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155F3-831D-2B41-8E3E-DA9D529B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明细级别探查 </a:t>
            </a:r>
            <a:r>
              <a:rPr kumimoji="1" lang="en-US" altLang="zh-CN" dirty="0"/>
              <a:t>– Dependency Depth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3E654A-E7A5-4E49-A55B-17E399FE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85024"/>
            <a:ext cx="8080744" cy="35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6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0B68A28-6C5D-E842-9DD3-6AA658444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如果上述方法依赖失效？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42019094-07FC-B044-AA88-899D9A9B7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Trace</a:t>
            </a:r>
            <a:r>
              <a:rPr lang="zh-CN" altLang="en-US" dirty="0"/>
              <a:t>的局限性</a:t>
            </a:r>
          </a:p>
        </p:txBody>
      </p:sp>
    </p:spTree>
    <p:extLst>
      <p:ext uri="{BB962C8B-B14F-4D97-AF65-F5344CB8AC3E}">
        <p14:creationId xmlns:p14="http://schemas.microsoft.com/office/powerpoint/2010/main" val="2649762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2282F-56E0-214F-8EDD-6E8D08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409217"/>
            <a:ext cx="8520600" cy="607800"/>
          </a:xfrm>
        </p:spPr>
        <p:txBody>
          <a:bodyPr/>
          <a:lstStyle/>
          <a:p>
            <a:r>
              <a:rPr kumimoji="1" lang="zh-CN" altLang="en-US" dirty="0"/>
              <a:t>基于线程快照的执行时间估算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C509F-C897-F84C-AC9F-C8F750176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2222347"/>
            <a:ext cx="3999900" cy="3339000"/>
          </a:xfrm>
        </p:spPr>
        <p:txBody>
          <a:bodyPr/>
          <a:lstStyle/>
          <a:p>
            <a:pPr marL="139700" indent="0">
              <a:buNone/>
            </a:pPr>
            <a:r>
              <a:rPr kumimoji="1" lang="en-US" altLang="zh-CN" dirty="0"/>
              <a:t>T1 Snapshot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org.test.code.classA.methodA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line:24)</a:t>
            </a:r>
          </a:p>
          <a:p>
            <a:pPr lvl="1"/>
            <a:r>
              <a:rPr kumimoji="1" lang="en-US" altLang="zh-CN" dirty="0" err="1"/>
              <a:t>org.test.code.classA.methodB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line:24)</a:t>
            </a:r>
            <a:endParaRPr kumimoji="1" lang="zh-CN" altLang="en-US" dirty="0"/>
          </a:p>
          <a:p>
            <a:pPr lvl="2"/>
            <a:r>
              <a:rPr kumimoji="1" lang="en-US" altLang="zh-CN" dirty="0" err="1"/>
              <a:t>org.test.code.classC.methodB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line:33)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AC8887-11A1-4E47-9841-6772876DEB6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2222347"/>
            <a:ext cx="3999900" cy="3339000"/>
          </a:xfrm>
        </p:spPr>
        <p:txBody>
          <a:bodyPr/>
          <a:lstStyle/>
          <a:p>
            <a:pPr marL="139700" indent="0">
              <a:buNone/>
            </a:pPr>
            <a:r>
              <a:rPr kumimoji="1" lang="en-US" altLang="zh-CN" dirty="0"/>
              <a:t>T2 Snapshot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org.test.code.classA.methodA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line:24)</a:t>
            </a:r>
          </a:p>
          <a:p>
            <a:pPr lvl="1"/>
            <a:r>
              <a:rPr kumimoji="1" lang="en-US" altLang="zh-CN" dirty="0" err="1"/>
              <a:t>org.test.code.classA.methodB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line:35)</a:t>
            </a:r>
          </a:p>
          <a:p>
            <a:pPr lvl="2"/>
            <a:r>
              <a:rPr kumimoji="1" lang="en-US" altLang="zh-CN" dirty="0" err="1"/>
              <a:t>org.test.code.classD.methodB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line:42)</a:t>
            </a:r>
          </a:p>
          <a:p>
            <a:pPr lvl="2"/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33CA56-EF40-D744-8B32-1C75C9CD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70" y="230991"/>
            <a:ext cx="4421463" cy="1851588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68ADD574-FAC9-F244-A8C0-34F34A2CEFD3}"/>
              </a:ext>
            </a:extLst>
          </p:cNvPr>
          <p:cNvSpPr txBox="1">
            <a:spLocks/>
          </p:cNvSpPr>
          <p:nvPr/>
        </p:nvSpPr>
        <p:spPr>
          <a:xfrm>
            <a:off x="311700" y="1123792"/>
            <a:ext cx="6255676" cy="10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kumimoji="1" lang="en-US" altLang="zh-CN" dirty="0" err="1"/>
              <a:t>org.test.code.classA.methodA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line:24)</a:t>
            </a:r>
            <a:r>
              <a:rPr kumimoji="1" lang="zh-CN" altLang="en-US" dirty="0"/>
              <a:t>  </a:t>
            </a:r>
            <a:r>
              <a:rPr kumimoji="1" lang="en-US" altLang="zh-CN" dirty="0"/>
              <a:t>T2-T1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ms</a:t>
            </a:r>
            <a:endParaRPr kumimoji="1" lang="en-US" altLang="zh-CN" dirty="0"/>
          </a:p>
          <a:p>
            <a:r>
              <a:rPr kumimoji="1" lang="en-US" altLang="zh-CN" dirty="0" err="1"/>
              <a:t>org.test.code.classA.methodB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line:24)</a:t>
            </a:r>
            <a:r>
              <a:rPr kumimoji="1" lang="zh-CN" altLang="en-US" dirty="0"/>
              <a:t>  </a:t>
            </a:r>
            <a:r>
              <a:rPr kumimoji="1" lang="en-US" altLang="zh-CN" dirty="0"/>
              <a:t>T2-T1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ms</a:t>
            </a:r>
            <a:endParaRPr kumimoji="1" lang="zh-CN" altLang="en-US" dirty="0"/>
          </a:p>
          <a:p>
            <a:r>
              <a:rPr kumimoji="1" lang="en-US" altLang="zh-CN" dirty="0" err="1"/>
              <a:t>org.test.code.classC.methodB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ClassA.java</a:t>
            </a:r>
            <a:r>
              <a:rPr kumimoji="1" lang="en-US" altLang="zh-CN" dirty="0"/>
              <a:t>, line:33)</a:t>
            </a:r>
            <a:r>
              <a:rPr kumimoji="1" lang="zh-CN" altLang="en-US" dirty="0"/>
              <a:t>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ms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606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2D5DE5-52C6-1448-8E84-25E57750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500" y="1017800"/>
            <a:ext cx="5124509" cy="21460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632A8A-D312-E249-9D7F-951A8460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424" y="-2387665"/>
            <a:ext cx="5266991" cy="64715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D0D3C1-453E-7140-BEEC-189B687D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性能剖析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的盲点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7DB371-E765-D844-B073-6558EE28E92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1700" y="4047460"/>
            <a:ext cx="8470793" cy="936165"/>
          </a:xfrm>
        </p:spPr>
        <p:txBody>
          <a:bodyPr/>
          <a:lstStyle/>
          <a:p>
            <a:r>
              <a:rPr kumimoji="1" lang="en" altLang="zh-CN" dirty="0" err="1"/>
              <a:t>InfoQ</a:t>
            </a:r>
            <a:r>
              <a:rPr kumimoji="1" lang="zh-CN" altLang="en-US" dirty="0"/>
              <a:t>文章 </a:t>
            </a:r>
            <a:r>
              <a:rPr lang="en" altLang="zh-CN" dirty="0">
                <a:hlinkClick r:id="rId4"/>
              </a:rPr>
              <a:t>https://www.infoq.cn/article/CWUOl1JA0EyXw0CxQ4Zm</a:t>
            </a:r>
            <a:endParaRPr lang="en" altLang="zh-CN" dirty="0"/>
          </a:p>
          <a:p>
            <a:r>
              <a:rPr kumimoji="1" lang="en" altLang="zh-CN" dirty="0"/>
              <a:t>The</a:t>
            </a:r>
            <a:r>
              <a:rPr kumimoji="1" lang="en-US" altLang="zh-CN" dirty="0" err="1"/>
              <a:t>NewStack</a:t>
            </a:r>
            <a:r>
              <a:rPr kumimoji="1" lang="zh-CN" altLang="en-US" dirty="0"/>
              <a:t>（英文）</a:t>
            </a:r>
            <a:r>
              <a:rPr lang="en" altLang="zh-CN" dirty="0">
                <a:hlinkClick r:id="rId5"/>
              </a:rPr>
              <a:t>https://thenewstack.io/apache-skywalking-use-profiling-to-fix-the-blind-spot-of-distributed-tracing/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C1035F-5EEE-5445-BE5C-16BC8CE7F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1118" y="1059578"/>
            <a:ext cx="4826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9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9F5BC-82D3-F946-A3CA-A05E3C44A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900"/>
            <a:ext cx="8520600" cy="607800"/>
          </a:xfrm>
        </p:spPr>
        <p:txBody>
          <a:bodyPr/>
          <a:lstStyle/>
          <a:p>
            <a:r>
              <a:rPr kumimoji="1" lang="en-US" altLang="zh-CN" dirty="0"/>
              <a:t>Open Source Community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484D3C-694C-7141-AB7E-92F62DC3C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902250"/>
            <a:ext cx="8520599" cy="3339000"/>
          </a:xfrm>
        </p:spPr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Trace</a:t>
            </a:r>
            <a:r>
              <a:rPr kumimoji="1" lang="zh-CN" altLang="en-US" dirty="0"/>
              <a:t>的诊断分析</a:t>
            </a:r>
            <a:r>
              <a:rPr kumimoji="1" lang="en-US" altLang="zh-CN" dirty="0"/>
              <a:t>, </a:t>
            </a:r>
            <a:r>
              <a:rPr lang="en" altLang="zh-CN" dirty="0">
                <a:hlinkClick r:id="rId2"/>
              </a:rPr>
              <a:t>http://skywalking.apache.org/blog/2019-01-01-Understand-Trace.html</a:t>
            </a:r>
            <a:endParaRPr lang="en" altLang="zh-CN" dirty="0"/>
          </a:p>
          <a:p>
            <a:r>
              <a:rPr kumimoji="1" lang="zh-CN" altLang="en" dirty="0"/>
              <a:t>多语言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Java, </a:t>
            </a:r>
            <a:r>
              <a:rPr lang="en" altLang="zh-CN" dirty="0">
                <a:hlinkClick r:id="rId3"/>
              </a:rPr>
              <a:t>https://github.com/apache/skywalking</a:t>
            </a:r>
            <a:endParaRPr lang="en" altLang="zh-CN" dirty="0"/>
          </a:p>
          <a:p>
            <a:pPr lvl="1"/>
            <a:r>
              <a:rPr kumimoji="1" lang="en" altLang="zh-CN" dirty="0"/>
              <a:t>Nginx Lua, </a:t>
            </a:r>
            <a:r>
              <a:rPr lang="en" altLang="zh-CN" dirty="0">
                <a:hlinkClick r:id="rId4"/>
              </a:rPr>
              <a:t>https://github.com/apache/skywalking-nginx-lua</a:t>
            </a:r>
            <a:endParaRPr lang="en" altLang="zh-CN" dirty="0"/>
          </a:p>
          <a:p>
            <a:pPr lvl="1"/>
            <a:r>
              <a:rPr kumimoji="1" lang="en" altLang="zh-CN" dirty="0"/>
              <a:t>Python, </a:t>
            </a:r>
            <a:r>
              <a:rPr lang="en" altLang="zh-CN" dirty="0">
                <a:hlinkClick r:id="rId5"/>
              </a:rPr>
              <a:t>https://github.com/apache/skywalking-python</a:t>
            </a:r>
            <a:endParaRPr lang="en" altLang="zh-CN" dirty="0"/>
          </a:p>
          <a:p>
            <a:pPr lvl="1"/>
            <a:r>
              <a:rPr kumimoji="1" lang="en" altLang="zh-CN" dirty="0"/>
              <a:t>PHP, </a:t>
            </a:r>
            <a:r>
              <a:rPr lang="en" altLang="zh-CN" dirty="0">
                <a:hlinkClick r:id="rId6"/>
              </a:rPr>
              <a:t>https://github.com/SkyAPM/SkyAPM-php-sdk</a:t>
            </a:r>
            <a:endParaRPr kumimoji="1" lang="en" altLang="zh-CN" dirty="0"/>
          </a:p>
          <a:p>
            <a:pPr lvl="1"/>
            <a:r>
              <a:rPr kumimoji="1" lang="en" altLang="zh-CN" dirty="0" err="1"/>
              <a:t>.Net</a:t>
            </a:r>
            <a:r>
              <a:rPr kumimoji="1" lang="en" altLang="zh-CN" dirty="0"/>
              <a:t>, </a:t>
            </a:r>
            <a:r>
              <a:rPr lang="en" altLang="zh-CN" dirty="0">
                <a:hlinkClick r:id="rId7"/>
              </a:rPr>
              <a:t>https://github.com/SkyAPM/SkyAPM-dotnet</a:t>
            </a:r>
            <a:endParaRPr kumimoji="1" lang="en" altLang="zh-CN" dirty="0"/>
          </a:p>
          <a:p>
            <a:pPr lvl="1"/>
            <a:r>
              <a:rPr kumimoji="1" lang="en" altLang="zh-CN" dirty="0" err="1"/>
              <a:t>NodeJs</a:t>
            </a:r>
            <a:r>
              <a:rPr kumimoji="1" lang="en" altLang="zh-CN" dirty="0"/>
              <a:t>, </a:t>
            </a:r>
            <a:r>
              <a:rPr lang="en" altLang="zh-CN" dirty="0">
                <a:hlinkClick r:id="rId8"/>
              </a:rPr>
              <a:t>https://github.com/SkyAPM/SkyAPM-nodejs</a:t>
            </a:r>
            <a:r>
              <a:rPr lang="en" altLang="zh-CN" dirty="0"/>
              <a:t> | </a:t>
            </a:r>
            <a:r>
              <a:rPr lang="en" altLang="zh-CN" dirty="0">
                <a:hlinkClick r:id="rId9"/>
              </a:rPr>
              <a:t>https://github.com/apache/skywalking-nodejs</a:t>
            </a:r>
            <a:endParaRPr lang="en" altLang="zh-CN" dirty="0"/>
          </a:p>
          <a:p>
            <a:pPr lvl="1"/>
            <a:r>
              <a:rPr lang="en" altLang="zh-CN" dirty="0"/>
              <a:t>Golang, </a:t>
            </a:r>
            <a:r>
              <a:rPr lang="en" altLang="zh-CN" dirty="0">
                <a:hlinkClick r:id="rId10"/>
              </a:rPr>
              <a:t>https://github.com/SkyAPM/go2sky</a:t>
            </a:r>
            <a:endParaRPr lang="en" altLang="zh-CN" dirty="0"/>
          </a:p>
          <a:p>
            <a:endParaRPr kumimoji="1" lang="en" altLang="zh-CN" dirty="0"/>
          </a:p>
          <a:p>
            <a:r>
              <a:rPr kumimoji="1" lang="zh-CN" altLang="en" dirty="0"/>
              <a:t>可以</a:t>
            </a:r>
            <a:r>
              <a:rPr kumimoji="1" lang="zh-CN" altLang="en-US" dirty="0"/>
              <a:t>选择任何你喜欢的语言</a:t>
            </a:r>
          </a:p>
        </p:txBody>
      </p:sp>
    </p:spTree>
    <p:extLst>
      <p:ext uri="{BB962C8B-B14F-4D97-AF65-F5344CB8AC3E}">
        <p14:creationId xmlns:p14="http://schemas.microsoft.com/office/powerpoint/2010/main" val="420255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2D302EF-A240-084C-8875-086378CD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2010 Google Dapper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2EF66C-915E-8C4F-AAF9-3319595C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29975"/>
            <a:ext cx="8655091" cy="333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Google</a:t>
            </a:r>
            <a:r>
              <a:rPr lang="zh-CN" altLang="en-US" sz="1800" dirty="0"/>
              <a:t>搜索引擎的分布式追踪探索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一篇广为流传的论文 </a:t>
            </a:r>
            <a:r>
              <a:rPr lang="en" altLang="zh-CN" sz="1800" dirty="0">
                <a:hlinkClick r:id="rId2"/>
              </a:rPr>
              <a:t>https://research.google/pubs/pub36356/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2012</a:t>
            </a:r>
            <a:r>
              <a:rPr lang="zh-CN" altLang="en-US" sz="1800" dirty="0"/>
              <a:t> </a:t>
            </a:r>
            <a:r>
              <a:rPr lang="en-US" altLang="zh-CN" sz="1800" dirty="0"/>
              <a:t>Twitter</a:t>
            </a:r>
            <a:r>
              <a:rPr lang="zh-CN" altLang="en-US" sz="1800" dirty="0"/>
              <a:t>实现</a:t>
            </a:r>
            <a:r>
              <a:rPr lang="en-US" altLang="zh-CN" sz="1800" dirty="0" err="1"/>
              <a:t>Zipkin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2012</a:t>
            </a:r>
            <a:r>
              <a:rPr lang="zh-CN" altLang="en-US" sz="1800" dirty="0"/>
              <a:t> </a:t>
            </a:r>
            <a:r>
              <a:rPr lang="en-US" altLang="zh-CN" sz="1800" dirty="0" err="1"/>
              <a:t>Naver</a:t>
            </a:r>
            <a:r>
              <a:rPr lang="zh-CN" altLang="en-US" sz="1800" dirty="0"/>
              <a:t>开源</a:t>
            </a:r>
            <a:r>
              <a:rPr lang="en-US" altLang="zh-CN" sz="1800" dirty="0"/>
              <a:t>Pinpoint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2015</a:t>
            </a:r>
            <a:r>
              <a:rPr lang="zh-CN" altLang="en-US" sz="1800" dirty="0"/>
              <a:t> 个人</a:t>
            </a:r>
            <a:r>
              <a:rPr lang="en-US" altLang="zh-CN" sz="1800" dirty="0"/>
              <a:t>SkyWalking</a:t>
            </a:r>
            <a:r>
              <a:rPr lang="zh-CN" altLang="en-US" sz="1800" dirty="0"/>
              <a:t>开源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2017 SkyWalking</a:t>
            </a:r>
            <a:r>
              <a:rPr lang="zh-CN" altLang="en-US" sz="1800" dirty="0"/>
              <a:t>加入</a:t>
            </a:r>
            <a:r>
              <a:rPr lang="en-US" altLang="zh-CN" sz="1800" dirty="0"/>
              <a:t>Apache</a:t>
            </a:r>
            <a:r>
              <a:rPr lang="zh-CN" altLang="en-US" sz="1800" dirty="0"/>
              <a:t>孵化器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2019</a:t>
            </a:r>
            <a:r>
              <a:rPr lang="zh-CN" altLang="en-US" sz="1800" dirty="0"/>
              <a:t> </a:t>
            </a:r>
            <a:r>
              <a:rPr lang="en-US" altLang="zh-CN" sz="1800" dirty="0"/>
              <a:t>SkyWalking</a:t>
            </a:r>
            <a:r>
              <a:rPr lang="zh-CN" altLang="en-US" sz="1800" dirty="0"/>
              <a:t>成为</a:t>
            </a:r>
            <a:r>
              <a:rPr lang="en-US" altLang="zh-CN" sz="1800" dirty="0"/>
              <a:t>Apache</a:t>
            </a:r>
            <a:r>
              <a:rPr lang="zh-CN" altLang="en-US" sz="1800" dirty="0"/>
              <a:t>顶级项目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770109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5349F-EBEC-3A4D-863B-ECFFBB82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3" y="1378976"/>
            <a:ext cx="6067154" cy="504400"/>
          </a:xfrm>
        </p:spPr>
        <p:txBody>
          <a:bodyPr/>
          <a:lstStyle/>
          <a:p>
            <a:r>
              <a:rPr kumimoji="1" lang="en-US" altLang="zh-CN" sz="2400" dirty="0"/>
              <a:t>Cloud Native Community</a:t>
            </a:r>
            <a:endParaRPr kumimoji="1"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52EF0A-8736-4D4E-882D-8BF87B58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16" y="2020875"/>
            <a:ext cx="1933448" cy="193344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E94216-075B-1146-816A-3489D49D2D57}"/>
              </a:ext>
            </a:extLst>
          </p:cNvPr>
          <p:cNvSpPr txBox="1">
            <a:spLocks/>
          </p:cNvSpPr>
          <p:nvPr/>
        </p:nvSpPr>
        <p:spPr>
          <a:xfrm>
            <a:off x="1022909" y="1378976"/>
            <a:ext cx="6067154" cy="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kumimoji="1" lang="en-US" altLang="zh-CN" sz="2400" dirty="0"/>
              <a:t>Apache Local Community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C40ED8-38BC-C94C-A16B-DA896BD9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01" y="2092283"/>
            <a:ext cx="1789429" cy="18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E6F25-81A9-2241-ADD9-DFFB60BD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分布式追踪简介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带上下文的日志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A825C-D816-9B47-9D77-FD4C3E9D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162343"/>
            <a:ext cx="4368800" cy="3086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34CEDF-0FBD-FA47-B544-FAC9365D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10" y="946443"/>
            <a:ext cx="4419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4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27BC734-21E6-F442-B0ED-80EC19770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485" y="3110467"/>
            <a:ext cx="8222100" cy="838800"/>
          </a:xfrm>
        </p:spPr>
        <p:txBody>
          <a:bodyPr/>
          <a:lstStyle/>
          <a:p>
            <a:r>
              <a:rPr lang="en-US" altLang="zh-CN" dirty="0"/>
              <a:t>Distributed Tracing</a:t>
            </a:r>
            <a:br>
              <a:rPr lang="en-US" altLang="zh-CN" dirty="0"/>
            </a:br>
            <a:r>
              <a:rPr lang="en-US" altLang="zh-CN" dirty="0"/>
              <a:t>V.S.</a:t>
            </a:r>
            <a:br>
              <a:rPr lang="en-US" altLang="zh-CN" dirty="0"/>
            </a:br>
            <a:r>
              <a:rPr lang="en-US" altLang="zh-CN" dirty="0"/>
              <a:t>Distributed Tracing based APM</a:t>
            </a:r>
            <a:endParaRPr lang="zh-CN" altLang="en-US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BBDACC0F-FD64-D34B-B9A7-1AE9521AB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834" y="880024"/>
            <a:ext cx="8222100" cy="432900"/>
          </a:xfrm>
        </p:spPr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SkyWalking</a:t>
            </a:r>
            <a:r>
              <a:rPr lang="zh-CN" altLang="en-US" dirty="0"/>
              <a:t>和传统分布式追踪系统不同？</a:t>
            </a:r>
          </a:p>
        </p:txBody>
      </p:sp>
    </p:spTree>
    <p:extLst>
      <p:ext uri="{BB962C8B-B14F-4D97-AF65-F5344CB8AC3E}">
        <p14:creationId xmlns:p14="http://schemas.microsoft.com/office/powerpoint/2010/main" val="386368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963FC-DD12-774B-9947-1B49D092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SkyWalking </a:t>
            </a:r>
            <a:r>
              <a:rPr kumimoji="1" lang="zh-CN" altLang="en-US" dirty="0"/>
              <a:t>原生概念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BC7466-9FB2-114F-B661-CBE67DFB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0" y="1936052"/>
            <a:ext cx="8877545" cy="18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1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963FC-DD12-774B-9947-1B49D092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SkyWalking </a:t>
            </a:r>
            <a:r>
              <a:rPr kumimoji="1" lang="zh-CN" altLang="en-US" dirty="0"/>
              <a:t>原生概念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FE8E99-2036-0241-9939-07AB7D469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Span</a:t>
            </a:r>
          </a:p>
          <a:p>
            <a:pPr lvl="1"/>
            <a:r>
              <a:rPr kumimoji="1" lang="en-US" altLang="zh-CN" dirty="0"/>
              <a:t>Entry/Local/Exit</a:t>
            </a:r>
          </a:p>
          <a:p>
            <a:pPr lvl="1"/>
            <a:r>
              <a:rPr kumimoji="1" lang="en-US" altLang="zh-CN" dirty="0"/>
              <a:t>Peer</a:t>
            </a:r>
          </a:p>
          <a:p>
            <a:pPr lvl="1"/>
            <a:r>
              <a:rPr kumimoji="1" lang="en-US" altLang="zh-CN" dirty="0"/>
              <a:t>Component</a:t>
            </a:r>
          </a:p>
          <a:p>
            <a:pPr lvl="1"/>
            <a:r>
              <a:rPr kumimoji="1" lang="en-US" altLang="zh-CN" dirty="0"/>
              <a:t>Layer</a:t>
            </a:r>
          </a:p>
          <a:p>
            <a:pPr lvl="1"/>
            <a:r>
              <a:rPr kumimoji="1" lang="en-US" altLang="zh-CN" dirty="0"/>
              <a:t>Tags</a:t>
            </a:r>
          </a:p>
          <a:p>
            <a:pPr lvl="1"/>
            <a:r>
              <a:rPr kumimoji="1" lang="en-US" altLang="zh-CN" dirty="0"/>
              <a:t>Logs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0D25BD-D66A-FA4A-BC5A-6312908FFE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kumimoji="1" lang="en-US" altLang="zh-CN" dirty="0"/>
              <a:t>Segment</a:t>
            </a:r>
          </a:p>
          <a:p>
            <a:pPr lvl="1"/>
            <a:r>
              <a:rPr kumimoji="1" lang="en-US" altLang="zh-CN" dirty="0"/>
              <a:t>Span Collection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Segment Ref</a:t>
            </a:r>
          </a:p>
          <a:p>
            <a:pPr lvl="1"/>
            <a:r>
              <a:rPr kumimoji="1" lang="en-US" altLang="zh-CN" dirty="0"/>
              <a:t>Trace Id</a:t>
            </a:r>
          </a:p>
          <a:p>
            <a:pPr lvl="1"/>
            <a:r>
              <a:rPr kumimoji="1" lang="en-US" altLang="zh-CN" dirty="0"/>
              <a:t>Parent Segment Id</a:t>
            </a:r>
          </a:p>
          <a:p>
            <a:pPr lvl="1"/>
            <a:r>
              <a:rPr kumimoji="1" lang="en-US" altLang="zh-CN" dirty="0"/>
              <a:t>Parent Span Id</a:t>
            </a:r>
          </a:p>
          <a:p>
            <a:pPr lvl="1"/>
            <a:r>
              <a:rPr kumimoji="1" lang="en-US" altLang="zh-CN" dirty="0"/>
              <a:t>Parent service and instance</a:t>
            </a:r>
          </a:p>
          <a:p>
            <a:pPr lvl="1"/>
            <a:r>
              <a:rPr kumimoji="1" lang="en-US" altLang="zh-CN" dirty="0"/>
              <a:t>Parent endpoint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54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DDAF4-4FFA-DE4A-B607-2C35DCAE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RPC Tracing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66C6E-F3B1-274C-831F-B0AD2BA82E01}"/>
              </a:ext>
            </a:extLst>
          </p:cNvPr>
          <p:cNvSpPr/>
          <p:nvPr/>
        </p:nvSpPr>
        <p:spPr>
          <a:xfrm>
            <a:off x="673395" y="1246223"/>
            <a:ext cx="1786270" cy="11199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Client Side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8BFA71-7C15-8344-9CAC-DBCC73E2B397}"/>
              </a:ext>
            </a:extLst>
          </p:cNvPr>
          <p:cNvSpPr/>
          <p:nvPr/>
        </p:nvSpPr>
        <p:spPr>
          <a:xfrm>
            <a:off x="6425608" y="1246224"/>
            <a:ext cx="1786270" cy="11199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Server Side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D45732-47E1-F14F-B0BD-3A832CC85286}"/>
              </a:ext>
            </a:extLst>
          </p:cNvPr>
          <p:cNvSpPr/>
          <p:nvPr/>
        </p:nvSpPr>
        <p:spPr>
          <a:xfrm>
            <a:off x="1194392" y="2891094"/>
            <a:ext cx="6485859" cy="16911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HTTP</a:t>
            </a:r>
          </a:p>
          <a:p>
            <a:r>
              <a:rPr kumimoji="1" lang="en-US" altLang="zh-CN" dirty="0"/>
              <a:t>Headers</a:t>
            </a:r>
          </a:p>
          <a:p>
            <a:r>
              <a:rPr kumimoji="1" lang="en-US" altLang="zh-CN" sz="1000" dirty="0">
                <a:solidFill>
                  <a:srgbClr val="FF0000"/>
                </a:solidFill>
              </a:rPr>
              <a:t>sw8:</a:t>
            </a:r>
            <a:r>
              <a:rPr lang="en" altLang="zh-CN" sz="1000" dirty="0">
                <a:solidFill>
                  <a:srgbClr val="FF0000"/>
                </a:solidFill>
              </a:rPr>
              <a:t>1-TRACEID-SEGMENTID-</a:t>
            </a:r>
            <a:r>
              <a:rPr lang="en-US" altLang="zh-CN" sz="1000" dirty="0">
                <a:solidFill>
                  <a:srgbClr val="FF0000"/>
                </a:solidFill>
              </a:rPr>
              <a:t>SPAN_ID</a:t>
            </a:r>
            <a:r>
              <a:rPr lang="en" altLang="zh-CN" sz="1000" dirty="0">
                <a:solidFill>
                  <a:srgbClr val="FF0000"/>
                </a:solidFill>
              </a:rPr>
              <a:t>-PARENT_SERVICE-PARENT_INSTANCE-PARENT_ENDPOINT-IPPORT</a:t>
            </a:r>
          </a:p>
          <a:p>
            <a:r>
              <a:rPr lang="en" altLang="zh-CN" sz="1000" dirty="0">
                <a:solidFill>
                  <a:srgbClr val="FF0000"/>
                </a:solidFill>
              </a:rPr>
              <a:t>sw8-x:0   (0 = analysis, 1 = no analysis)</a:t>
            </a:r>
          </a:p>
          <a:p>
            <a:r>
              <a:rPr lang="en" altLang="zh-CN" sz="1000" dirty="0">
                <a:solidFill>
                  <a:srgbClr val="FF0000"/>
                </a:solidFill>
              </a:rPr>
              <a:t>sw8-correlation: base64(string key):base64(string value),base64(string key2):base64(string value2)</a:t>
            </a:r>
          </a:p>
          <a:p>
            <a:pPr lvl="0"/>
            <a:endParaRPr kumimoji="1" lang="en-US" altLang="zh-CN" dirty="0"/>
          </a:p>
          <a:p>
            <a:pPr lvl="0"/>
            <a:r>
              <a:rPr kumimoji="1" lang="en-US" altLang="zh-CN" dirty="0"/>
              <a:t>Body</a:t>
            </a:r>
          </a:p>
          <a:p>
            <a:pPr lvl="0"/>
            <a:r>
              <a:rPr lang="en-US" altLang="zh-CN" sz="1000" dirty="0"/>
              <a:t>param1=value1&amp;param2=value2</a:t>
            </a: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E8711533-F419-3D46-A74A-A84B57A1CDEE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 rot="5400000">
            <a:off x="695207" y="2865371"/>
            <a:ext cx="1370508" cy="372138"/>
          </a:xfrm>
          <a:prstGeom prst="bentConnector4">
            <a:avLst>
              <a:gd name="adj1" fmla="val 19150"/>
              <a:gd name="adj2" fmla="val 1614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DA4104F0-9F0C-554E-AB4C-26354E20D291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H="1" flipV="1">
            <a:off x="7318743" y="2366187"/>
            <a:ext cx="361508" cy="1370507"/>
          </a:xfrm>
          <a:prstGeom prst="bentConnector4">
            <a:avLst>
              <a:gd name="adj1" fmla="val -63235"/>
              <a:gd name="adj2" fmla="val 80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35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DDAF4-4FFA-DE4A-B607-2C35DCAE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3514"/>
            <a:ext cx="8520600" cy="607800"/>
          </a:xfrm>
        </p:spPr>
        <p:txBody>
          <a:bodyPr/>
          <a:lstStyle/>
          <a:p>
            <a:r>
              <a:rPr kumimoji="1" lang="en-US" altLang="zh-CN" dirty="0"/>
              <a:t>MQ Tracing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E66C6E-F3B1-274C-831F-B0AD2BA82E01}"/>
              </a:ext>
            </a:extLst>
          </p:cNvPr>
          <p:cNvSpPr/>
          <p:nvPr/>
        </p:nvSpPr>
        <p:spPr>
          <a:xfrm>
            <a:off x="673395" y="1246224"/>
            <a:ext cx="1786270" cy="60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Client Producer Side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8BFA71-7C15-8344-9CAC-DBCC73E2B397}"/>
              </a:ext>
            </a:extLst>
          </p:cNvPr>
          <p:cNvSpPr/>
          <p:nvPr/>
        </p:nvSpPr>
        <p:spPr>
          <a:xfrm>
            <a:off x="3221664" y="3976577"/>
            <a:ext cx="1786270" cy="8762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MQ Server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D45732-47E1-F14F-B0BD-3A832CC85286}"/>
              </a:ext>
            </a:extLst>
          </p:cNvPr>
          <p:cNvSpPr/>
          <p:nvPr/>
        </p:nvSpPr>
        <p:spPr>
          <a:xfrm>
            <a:off x="1251100" y="2378934"/>
            <a:ext cx="6485859" cy="1006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/>
              <a:t>Message Headers</a:t>
            </a:r>
          </a:p>
          <a:p>
            <a:r>
              <a:rPr kumimoji="1" lang="en-US" altLang="zh-CN" sz="1000" dirty="0">
                <a:solidFill>
                  <a:srgbClr val="FF0000"/>
                </a:solidFill>
              </a:rPr>
              <a:t>sw8:</a:t>
            </a:r>
            <a:r>
              <a:rPr lang="en" altLang="zh-CN" sz="1000" dirty="0">
                <a:solidFill>
                  <a:srgbClr val="FF0000"/>
                </a:solidFill>
              </a:rPr>
              <a:t>1-TRACEID-SEGMENTID-3-PARENT_SERVICE-PARENT_INSTANCE-PARENT_ENDPOINT-IPPORT</a:t>
            </a:r>
          </a:p>
          <a:p>
            <a:r>
              <a:rPr lang="en" altLang="zh-CN" sz="1000" dirty="0">
                <a:solidFill>
                  <a:srgbClr val="FF0000"/>
                </a:solidFill>
              </a:rPr>
              <a:t>sw8-x:0   (0 = analysis, 1 = no analysis)</a:t>
            </a:r>
          </a:p>
          <a:p>
            <a:r>
              <a:rPr lang="en" altLang="zh-CN" sz="1000" dirty="0">
                <a:solidFill>
                  <a:srgbClr val="FF0000"/>
                </a:solidFill>
              </a:rPr>
              <a:t>sw8-correlation: base64(string key):base64(string value),base64(string key2):base64(string value2)</a:t>
            </a: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E8711533-F419-3D46-A74A-A84B57A1CDEE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 rot="5400000">
            <a:off x="894815" y="2210309"/>
            <a:ext cx="1028001" cy="315430"/>
          </a:xfrm>
          <a:prstGeom prst="bentConnector4">
            <a:avLst>
              <a:gd name="adj1" fmla="val 25531"/>
              <a:gd name="adj2" fmla="val 172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C5681D9D-374A-2A4C-953C-2EFEF9E757F8}"/>
              </a:ext>
            </a:extLst>
          </p:cNvPr>
          <p:cNvSpPr/>
          <p:nvPr/>
        </p:nvSpPr>
        <p:spPr>
          <a:xfrm>
            <a:off x="7162800" y="1246223"/>
            <a:ext cx="1786270" cy="607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Client Consumer Side</a:t>
            </a:r>
            <a:endParaRPr kumimoji="1" lang="zh-CN" altLang="en-US" dirty="0"/>
          </a:p>
        </p:txBody>
      </p: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ACF42790-0523-1849-B361-32343A6900A7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5400000">
            <a:off x="3343042" y="3263738"/>
            <a:ext cx="1029611" cy="1272366"/>
          </a:xfrm>
          <a:prstGeom prst="bentConnector4">
            <a:avLst>
              <a:gd name="adj1" fmla="val 28722"/>
              <a:gd name="adj2" fmla="val 117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7E0B50B6-28E3-7A4D-991B-20FE67F1119C}"/>
              </a:ext>
            </a:extLst>
          </p:cNvPr>
          <p:cNvCxnSpPr>
            <a:stCxn id="6" idx="3"/>
            <a:endCxn id="14" idx="2"/>
          </p:cNvCxnSpPr>
          <p:nvPr/>
        </p:nvCxnSpPr>
        <p:spPr>
          <a:xfrm flipV="1">
            <a:off x="5007934" y="1854023"/>
            <a:ext cx="3048001" cy="25607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19DB7C5B-20D7-B548-8CB4-F9592A5FAC54}"/>
              </a:ext>
            </a:extLst>
          </p:cNvPr>
          <p:cNvSpPr/>
          <p:nvPr/>
        </p:nvSpPr>
        <p:spPr>
          <a:xfrm>
            <a:off x="4373525" y="1047032"/>
            <a:ext cx="2452578" cy="1006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" sz="1000" dirty="0">
                <a:solidFill>
                  <a:srgbClr val="FF0000"/>
                </a:solidFill>
              </a:rPr>
              <a:t>根据</a:t>
            </a:r>
            <a:r>
              <a:rPr lang="zh-CN" altLang="en-US" sz="1000" dirty="0">
                <a:solidFill>
                  <a:srgbClr val="FF0000"/>
                </a:solidFill>
              </a:rPr>
              <a:t>批量消费还是单体消费</a:t>
            </a:r>
            <a:endParaRPr lang="en-US" altLang="zh-CN" sz="1000" dirty="0">
              <a:solidFill>
                <a:srgbClr val="FF0000"/>
              </a:solidFill>
            </a:endParaRPr>
          </a:p>
          <a:p>
            <a:r>
              <a:rPr lang="zh-CN" altLang="en-US" sz="1000" dirty="0">
                <a:solidFill>
                  <a:srgbClr val="FF0000"/>
                </a:solidFill>
              </a:rPr>
              <a:t>获得</a:t>
            </a:r>
            <a:r>
              <a:rPr lang="en-US" altLang="zh-CN" sz="1000" dirty="0">
                <a:solidFill>
                  <a:srgbClr val="FF0000"/>
                </a:solidFill>
              </a:rPr>
              <a:t>1-N</a:t>
            </a:r>
            <a:r>
              <a:rPr lang="zh-CN" altLang="en-US" sz="1000" dirty="0">
                <a:solidFill>
                  <a:srgbClr val="FF0000"/>
                </a:solidFill>
              </a:rPr>
              <a:t>个</a:t>
            </a:r>
            <a:r>
              <a:rPr lang="en-US" altLang="zh-CN" sz="1000" dirty="0">
                <a:solidFill>
                  <a:srgbClr val="FF0000"/>
                </a:solidFill>
              </a:rPr>
              <a:t>header</a:t>
            </a:r>
            <a:r>
              <a:rPr lang="zh-CN" altLang="en-US" sz="1000" dirty="0">
                <a:solidFill>
                  <a:srgbClr val="FF0000"/>
                </a:solidFill>
              </a:rPr>
              <a:t>，构建多个</a:t>
            </a:r>
            <a:r>
              <a:rPr lang="en-US" altLang="zh-CN" sz="1000" dirty="0">
                <a:solidFill>
                  <a:srgbClr val="FF0000"/>
                </a:solidFill>
              </a:rPr>
              <a:t>Segment</a:t>
            </a:r>
            <a:r>
              <a:rPr lang="zh-CN" altLang="en-US" sz="1000" dirty="0">
                <a:solidFill>
                  <a:srgbClr val="FF0000"/>
                </a:solidFill>
              </a:rPr>
              <a:t> </a:t>
            </a:r>
            <a:r>
              <a:rPr lang="en-US" altLang="zh-CN" sz="1000" dirty="0">
                <a:solidFill>
                  <a:srgbClr val="FF0000"/>
                </a:solidFill>
              </a:rPr>
              <a:t>Ref</a:t>
            </a:r>
            <a:endParaRPr lang="en" altLang="zh-CN" sz="1000" dirty="0">
              <a:solidFill>
                <a:srgbClr val="FF0000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5F0B68A-0FB2-E040-B479-D51E56CA93AC}"/>
              </a:ext>
            </a:extLst>
          </p:cNvPr>
          <p:cNvCxnSpPr>
            <a:stCxn id="22" idx="3"/>
            <a:endCxn id="14" idx="1"/>
          </p:cNvCxnSpPr>
          <p:nvPr/>
        </p:nvCxnSpPr>
        <p:spPr>
          <a:xfrm>
            <a:off x="6826103" y="1550123"/>
            <a:ext cx="33669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62106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960</Words>
  <Application>Microsoft Macintosh PowerPoint</Application>
  <PresentationFormat>全屏显示(16:9)</PresentationFormat>
  <Paragraphs>138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Roboto</vt:lpstr>
      <vt:lpstr>Calibri</vt:lpstr>
      <vt:lpstr>Arial</vt:lpstr>
      <vt:lpstr>Geometric</vt:lpstr>
      <vt:lpstr>后分布式追踪时代的 性能问题定位  -- 方法级性能剖析</vt:lpstr>
      <vt:lpstr>（微）服务化、云原生化、容器化</vt:lpstr>
      <vt:lpstr>2010 Google Dapper</vt:lpstr>
      <vt:lpstr>分布式追踪简介 – 带上下文的日志</vt:lpstr>
      <vt:lpstr>Distributed Tracing V.S. Distributed Tracing based APM</vt:lpstr>
      <vt:lpstr>SkyWalking 原生概念</vt:lpstr>
      <vt:lpstr>SkyWalking 原生概念</vt:lpstr>
      <vt:lpstr>RPC Tracing</vt:lpstr>
      <vt:lpstr>MQ Tracing</vt:lpstr>
      <vt:lpstr>分布式调用栈</vt:lpstr>
      <vt:lpstr>分布式追踪的两面性</vt:lpstr>
      <vt:lpstr>分布式追踪消耗 – Span Overload</vt:lpstr>
      <vt:lpstr>Paper, STAM: Enhancing Topology Auto Detection For A Highly Distributed and Large-Scale Application System</vt:lpstr>
      <vt:lpstr>如何才能正确的定位问题</vt:lpstr>
      <vt:lpstr>分布式追踪提供了数据    APM工具提供 聚合和 数据可视化</vt:lpstr>
      <vt:lpstr>拓扑图的价值</vt:lpstr>
      <vt:lpstr>监控的起点，metrics和告警</vt:lpstr>
      <vt:lpstr>下钻检查 – 实例 or Endpoint</vt:lpstr>
      <vt:lpstr>下钻检查 – 分布式依赖维度</vt:lpstr>
      <vt:lpstr>下钻检查 – 实例级别依赖故障（限流、网络）</vt:lpstr>
      <vt:lpstr>业务服务上下游依赖</vt:lpstr>
      <vt:lpstr>明细级别探查 – Error Span</vt:lpstr>
      <vt:lpstr>明细级别探查 – Slow Span</vt:lpstr>
      <vt:lpstr>明细级别探查 – Access Overload</vt:lpstr>
      <vt:lpstr>明细级别探查 – Dependency Depth</vt:lpstr>
      <vt:lpstr>如果上述方法依赖失效？</vt:lpstr>
      <vt:lpstr>基于线程快照的执行时间估算</vt:lpstr>
      <vt:lpstr>性能剖析 – Trace的盲点</vt:lpstr>
      <vt:lpstr>Open Source Community</vt:lpstr>
      <vt:lpstr>Cloud Native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Open Source</dc:title>
  <dc:creator>WuSheng</dc:creator>
  <cp:lastModifiedBy>love4617</cp:lastModifiedBy>
  <cp:revision>132</cp:revision>
  <dcterms:created xsi:type="dcterms:W3CDTF">2019-07-21T02:09:48Z</dcterms:created>
  <dcterms:modified xsi:type="dcterms:W3CDTF">2020-08-13T08:32:40Z</dcterms:modified>
</cp:coreProperties>
</file>